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Lst>
  <p:sldSz cx="6858000" cy="9906000" type="A4"/>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6EF"/>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2316"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tr-TR" smtClean="0"/>
              <a:t>Asıl başlık stili için tıklatın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73A13E4-5A16-467A-97AF-EBD4D32C0C05}" type="datetimeFigureOut">
              <a:rPr lang="tr-TR" smtClean="0"/>
              <a:t>9.11.2020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141548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3A13E4-5A16-467A-97AF-EBD4D32C0C05}" type="datetimeFigureOut">
              <a:rPr lang="tr-TR" smtClean="0"/>
              <a:t>9.11.2020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129599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3A13E4-5A16-467A-97AF-EBD4D32C0C05}" type="datetimeFigureOut">
              <a:rPr lang="tr-TR" smtClean="0"/>
              <a:t>9.11.2020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286284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3A13E4-5A16-467A-97AF-EBD4D32C0C05}" type="datetimeFigureOut">
              <a:rPr lang="tr-TR" smtClean="0"/>
              <a:t>9.11.2020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2430105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tr-TR" smtClean="0"/>
              <a:t>Asıl başlık stili için tıklatın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73A13E4-5A16-467A-97AF-EBD4D32C0C05}" type="datetimeFigureOut">
              <a:rPr lang="tr-TR" smtClean="0"/>
              <a:t>9.11.2020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2373448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73A13E4-5A16-467A-97AF-EBD4D32C0C05}" type="datetimeFigureOut">
              <a:rPr lang="tr-TR" smtClean="0"/>
              <a:t>9.11.2020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955894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Content Placeholder 3"/>
          <p:cNvSpPr>
            <a:spLocks noGrp="1"/>
          </p:cNvSpPr>
          <p:nvPr>
            <p:ph sz="half" idx="2"/>
          </p:nvPr>
        </p:nvSpPr>
        <p:spPr>
          <a:xfrm>
            <a:off x="472381" y="3618442"/>
            <a:ext cx="2901255" cy="532218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Content Placeholder 5"/>
          <p:cNvSpPr>
            <a:spLocks noGrp="1"/>
          </p:cNvSpPr>
          <p:nvPr>
            <p:ph sz="quarter" idx="4"/>
          </p:nvPr>
        </p:nvSpPr>
        <p:spPr>
          <a:xfrm>
            <a:off x="3471863" y="3618442"/>
            <a:ext cx="2915543" cy="532218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73A13E4-5A16-467A-97AF-EBD4D32C0C05}" type="datetimeFigureOut">
              <a:rPr lang="tr-TR" smtClean="0"/>
              <a:t>9.11.2020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3957573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73A13E4-5A16-467A-97AF-EBD4D32C0C05}" type="datetimeFigureOut">
              <a:rPr lang="tr-TR" smtClean="0"/>
              <a:t>9.11.2020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177415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A13E4-5A16-467A-97AF-EBD4D32C0C05}" type="datetimeFigureOut">
              <a:rPr lang="tr-TR" smtClean="0"/>
              <a:t>9.11.2020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311867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73A13E4-5A16-467A-97AF-EBD4D32C0C05}" type="datetimeFigureOut">
              <a:rPr lang="tr-TR" smtClean="0"/>
              <a:t>9.11.2020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144732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73A13E4-5A16-467A-97AF-EBD4D32C0C05}" type="datetimeFigureOut">
              <a:rPr lang="tr-TR" smtClean="0"/>
              <a:t>9.11.2020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121DBA-EC91-415A-82AC-4E0C1F3680F9}" type="slidenum">
              <a:rPr lang="tr-TR" smtClean="0"/>
              <a:t>‹#›</a:t>
            </a:fld>
            <a:endParaRPr lang="tr-TR"/>
          </a:p>
        </p:txBody>
      </p:sp>
    </p:spTree>
    <p:extLst>
      <p:ext uri="{BB962C8B-B14F-4D97-AF65-F5344CB8AC3E}">
        <p14:creationId xmlns:p14="http://schemas.microsoft.com/office/powerpoint/2010/main" val="391095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3A13E4-5A16-467A-97AF-EBD4D32C0C05}" type="datetimeFigureOut">
              <a:rPr lang="tr-TR" smtClean="0"/>
              <a:t>9.11.2020</a:t>
            </a:fld>
            <a:endParaRPr lang="tr-T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D121DBA-EC91-415A-82AC-4E0C1F3680F9}" type="slidenum">
              <a:rPr lang="tr-TR" smtClean="0"/>
              <a:t>‹#›</a:t>
            </a:fld>
            <a:endParaRPr lang="tr-TR"/>
          </a:p>
        </p:txBody>
      </p:sp>
    </p:spTree>
    <p:extLst>
      <p:ext uri="{BB962C8B-B14F-4D97-AF65-F5344CB8AC3E}">
        <p14:creationId xmlns:p14="http://schemas.microsoft.com/office/powerpoint/2010/main" val="28281527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rgbClr val="FF43B6"/>
            </a:gs>
          </a:gsLst>
          <a:lin ang="5400000" scaled="1"/>
        </a:grad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8220" y="1490065"/>
            <a:ext cx="4068489" cy="4068489"/>
          </a:xfrm>
          <a:prstGeom prst="rect">
            <a:avLst/>
          </a:prstGeom>
        </p:spPr>
      </p:pic>
      <p:sp>
        <p:nvSpPr>
          <p:cNvPr id="5" name="Text Box 5"/>
          <p:cNvSpPr txBox="1">
            <a:spLocks noChangeArrowheads="1"/>
          </p:cNvSpPr>
          <p:nvPr/>
        </p:nvSpPr>
        <p:spPr bwMode="auto">
          <a:xfrm>
            <a:off x="401794" y="-288598"/>
            <a:ext cx="5529944" cy="13116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eaLnBrk="0" fontAlgn="base" hangingPunct="0">
              <a:spcBef>
                <a:spcPct val="0"/>
              </a:spcBef>
              <a:spcAft>
                <a:spcPct val="0"/>
              </a:spcAft>
            </a:pPr>
            <a:endParaRPr lang="tr-TR" altLang="tr-TR" sz="2000" b="1" dirty="0">
              <a:solidFill>
                <a:srgbClr val="000000"/>
              </a:solidFill>
              <a:latin typeface="Arial" panose="020B0604020202020204" pitchFamily="34" charset="0"/>
            </a:endParaRPr>
          </a:p>
          <a:p>
            <a:pPr algn="ctr" eaLnBrk="0" fontAlgn="base" hangingPunct="0">
              <a:spcBef>
                <a:spcPct val="0"/>
              </a:spcBef>
              <a:spcAft>
                <a:spcPct val="0"/>
              </a:spcAft>
            </a:pPr>
            <a:r>
              <a:rPr lang="tr-TR" altLang="tr-TR" sz="3200" b="1" dirty="0">
                <a:solidFill>
                  <a:srgbClr val="FF43B6"/>
                </a:solidFill>
                <a:latin typeface="Monotype Corsiva" panose="03010101010201010101" pitchFamily="66" charset="0"/>
              </a:rPr>
              <a:t>KADINA YÖNELİK </a:t>
            </a:r>
          </a:p>
          <a:p>
            <a:pPr algn="ctr" eaLnBrk="0" fontAlgn="base" hangingPunct="0">
              <a:spcBef>
                <a:spcPct val="0"/>
              </a:spcBef>
              <a:spcAft>
                <a:spcPct val="0"/>
              </a:spcAft>
            </a:pPr>
            <a:r>
              <a:rPr lang="tr-TR" altLang="tr-TR" sz="3200" b="1" dirty="0">
                <a:solidFill>
                  <a:srgbClr val="FF43B6"/>
                </a:solidFill>
                <a:latin typeface="Monotype Corsiva" panose="03010101010201010101" pitchFamily="66" charset="0"/>
              </a:rPr>
              <a:t>ŞİDDETİN ÖNLENMESİ</a:t>
            </a:r>
            <a:endParaRPr lang="tr-TR" altLang="tr-TR" sz="2800" dirty="0">
              <a:solidFill>
                <a:srgbClr val="FF43B6"/>
              </a:solidFill>
              <a:latin typeface="Monotype Corsiva" panose="03010101010201010101" pitchFamily="66" charset="0"/>
            </a:endParaRPr>
          </a:p>
        </p:txBody>
      </p:sp>
      <p:sp>
        <p:nvSpPr>
          <p:cNvPr id="6" name="AutoShape 26"/>
          <p:cNvSpPr>
            <a:spLocks noChangeArrowheads="1"/>
          </p:cNvSpPr>
          <p:nvPr/>
        </p:nvSpPr>
        <p:spPr bwMode="auto">
          <a:xfrm>
            <a:off x="61010" y="4298066"/>
            <a:ext cx="6685985" cy="1023318"/>
          </a:xfrm>
          <a:prstGeom prst="roundRect">
            <a:avLst>
              <a:gd name="adj" fmla="val 16667"/>
            </a:avLst>
          </a:prstGeom>
          <a:solidFill>
            <a:srgbClr val="FF43B6"/>
          </a:solidFill>
          <a:ln w="9525" algn="in">
            <a:solidFill>
              <a:srgbClr val="000000"/>
            </a:solidFill>
            <a:round/>
            <a:headEnd/>
            <a:tailEnd/>
          </a:ln>
          <a:effectLst/>
          <a:extLst/>
        </p:spPr>
        <p:txBody>
          <a:bodyPr vert="horz" wrap="square" lIns="36576" tIns="36576" rIns="36576" bIns="36576" numCol="1" anchor="t" anchorCtr="0" compatLnSpc="1">
            <a:prstTxWarp prst="textNoShape">
              <a:avLst/>
            </a:prstTxWarp>
          </a:bodyPr>
          <a:lstStyle/>
          <a:p>
            <a:pPr eaLnBrk="0" fontAlgn="base" hangingPunct="0">
              <a:lnSpc>
                <a:spcPct val="150000"/>
              </a:lnSpc>
              <a:spcBef>
                <a:spcPct val="0"/>
              </a:spcBef>
              <a:spcAft>
                <a:spcPct val="0"/>
              </a:spcAft>
            </a:pPr>
            <a:r>
              <a:rPr lang="tr-TR" altLang="tr-TR" sz="2000" b="1" dirty="0">
                <a:solidFill>
                  <a:prstClr val="white">
                    <a:lumMod val="95000"/>
                  </a:prstClr>
                </a:solidFill>
                <a:cs typeface="Times New Roman" panose="02020603050405020304" pitchFamily="18" charset="0"/>
              </a:rPr>
              <a:t>     </a:t>
            </a:r>
            <a:r>
              <a:rPr lang="tr-TR" altLang="tr-TR" b="1" dirty="0">
                <a:solidFill>
                  <a:prstClr val="white">
                    <a:lumMod val="95000"/>
                  </a:prstClr>
                </a:solidFill>
                <a:cs typeface="Times New Roman" panose="02020603050405020304" pitchFamily="18" charset="0"/>
              </a:rPr>
              <a:t>ŞİDDETE  UĞRARSAM  YA  DA  ŞİDDETE UĞRAMA TEHLİKEM VARSA, YAPABİLECEĞİM BİR ŞEY VAR MI? </a:t>
            </a:r>
            <a:endParaRPr lang="tr-TR" altLang="tr-TR" sz="2000" dirty="0">
              <a:solidFill>
                <a:prstClr val="white">
                  <a:lumMod val="95000"/>
                </a:prstClr>
              </a:solidFill>
              <a:cs typeface="Times New Roman" panose="02020603050405020304" pitchFamily="18" charset="0"/>
            </a:endParaRPr>
          </a:p>
        </p:txBody>
      </p:sp>
      <p:sp>
        <p:nvSpPr>
          <p:cNvPr id="8" name="Text Box 28"/>
          <p:cNvSpPr txBox="1">
            <a:spLocks noChangeArrowheads="1"/>
          </p:cNvSpPr>
          <p:nvPr/>
        </p:nvSpPr>
        <p:spPr bwMode="auto">
          <a:xfrm>
            <a:off x="2299950" y="5321384"/>
            <a:ext cx="4384980" cy="23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algn="just" eaLnBrk="0" fontAlgn="base" hangingPunct="0">
              <a:spcBef>
                <a:spcPct val="0"/>
              </a:spcBef>
              <a:spcAft>
                <a:spcPct val="0"/>
              </a:spcAft>
            </a:pPr>
            <a:r>
              <a:rPr lang="tr-TR" altLang="tr-TR" b="1" spc="-150" dirty="0">
                <a:solidFill>
                  <a:prstClr val="black"/>
                </a:solidFill>
                <a:latin typeface="Arial" panose="020B0604020202020204" pitchFamily="34" charset="0"/>
              </a:rPr>
              <a:t>                          </a:t>
            </a:r>
            <a:r>
              <a:rPr lang="tr-TR" altLang="tr-TR" b="1" dirty="0">
                <a:solidFill>
                  <a:prstClr val="black"/>
                </a:solidFill>
                <a:latin typeface="MADE Bruno" panose="02000503000000020004" pitchFamily="50" charset="-94"/>
              </a:rPr>
              <a:t>KADES</a:t>
            </a:r>
            <a:endParaRPr lang="tr-TR" altLang="tr-TR" dirty="0">
              <a:solidFill>
                <a:prstClr val="black"/>
              </a:solidFill>
              <a:latin typeface="Arial" panose="020B0604020202020204" pitchFamily="34" charset="0"/>
            </a:endParaRPr>
          </a:p>
          <a:p>
            <a:pPr algn="just" eaLnBrk="0" fontAlgn="base" hangingPunct="0">
              <a:spcBef>
                <a:spcPct val="0"/>
              </a:spcBef>
              <a:spcAft>
                <a:spcPct val="0"/>
              </a:spcAft>
            </a:pPr>
            <a:r>
              <a:rPr lang="tr-TR" altLang="tr-TR" sz="1200" i="1" dirty="0">
                <a:solidFill>
                  <a:prstClr val="black">
                    <a:lumMod val="95000"/>
                    <a:lumOff val="5000"/>
                  </a:prstClr>
                </a:solidFill>
                <a:latin typeface="Arial" panose="020B0604020202020204" pitchFamily="34" charset="0"/>
              </a:rPr>
              <a:t>        </a:t>
            </a:r>
            <a:r>
              <a:rPr lang="tr-TR" altLang="tr-TR" sz="1400" b="1" i="1" dirty="0">
                <a:solidFill>
                  <a:prstClr val="black">
                    <a:lumMod val="95000"/>
                    <a:lumOff val="5000"/>
                  </a:prstClr>
                </a:solidFill>
                <a:latin typeface="Arial" panose="020B0604020202020204" pitchFamily="34" charset="0"/>
              </a:rPr>
              <a:t>Kullanıcı sözleşmesinin olduğu mobil bir uygulamadır. Uygulama aktif olduğunda “Yardım İste” butonuna bastığınızda talebiniz ihbar niteliği kazanır ve mevcut konumunuza kolluk kuvvetleri yönlendirilir. Asılsız ihbarda bulunanlar hakkında Türk Ceza Kanunun 271. maddesi kapsamında gerekli yasal işlem yapılmaktadır</a:t>
            </a:r>
            <a:r>
              <a:rPr lang="tr-TR" altLang="tr-TR" sz="1400" b="1" dirty="0">
                <a:solidFill>
                  <a:prstClr val="black">
                    <a:lumMod val="95000"/>
                    <a:lumOff val="5000"/>
                  </a:prstClr>
                </a:solidFill>
                <a:latin typeface="Arial" panose="020B0604020202020204" pitchFamily="34" charset="0"/>
              </a:rPr>
              <a:t>.</a:t>
            </a:r>
            <a:endParaRPr lang="tr-TR" altLang="tr-TR" sz="3200" b="1" dirty="0">
              <a:solidFill>
                <a:prstClr val="black">
                  <a:lumMod val="95000"/>
                  <a:lumOff val="5000"/>
                </a:prstClr>
              </a:solidFill>
              <a:latin typeface="Arial" panose="020B0604020202020204" pitchFamily="34" charset="0"/>
            </a:endParaRPr>
          </a:p>
        </p:txBody>
      </p:sp>
      <p:pic>
        <p:nvPicPr>
          <p:cNvPr id="9" name="Resim 8"/>
          <p:cNvPicPr>
            <a:picLocks noChangeAspect="1"/>
          </p:cNvPicPr>
          <p:nvPr/>
        </p:nvPicPr>
        <p:blipFill rotWithShape="1">
          <a:blip r:embed="rId3" cstate="print">
            <a:extLst>
              <a:ext uri="{28A0092B-C50C-407E-A947-70E740481C1C}">
                <a14:useLocalDpi xmlns:a14="http://schemas.microsoft.com/office/drawing/2010/main" val="0"/>
              </a:ext>
            </a:extLst>
          </a:blip>
          <a:srcRect r="25266"/>
          <a:stretch/>
        </p:blipFill>
        <p:spPr>
          <a:xfrm>
            <a:off x="-355399" y="5419141"/>
            <a:ext cx="2348115" cy="1768020"/>
          </a:xfrm>
          <a:prstGeom prst="rect">
            <a:avLst/>
          </a:prstGeom>
          <a:ln>
            <a:noFill/>
          </a:ln>
          <a:effectLst>
            <a:outerShdw blurRad="292100" dist="139700" dir="2700000" algn="tl" rotWithShape="0">
              <a:srgbClr val="333333">
                <a:alpha val="65000"/>
              </a:srgbClr>
            </a:outerShdw>
          </a:effectLst>
        </p:spPr>
      </p:pic>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75918" y="75326"/>
            <a:ext cx="909012" cy="911134"/>
          </a:xfrm>
          <a:prstGeom prst="rect">
            <a:avLst/>
          </a:prstGeom>
        </p:spPr>
      </p:pic>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500" y="-190749"/>
            <a:ext cx="1067174" cy="1381050"/>
          </a:xfrm>
          <a:prstGeom prst="rect">
            <a:avLst/>
          </a:prstGeom>
        </p:spPr>
      </p:pic>
      <p:sp>
        <p:nvSpPr>
          <p:cNvPr id="13" name="Dikdörtgen 12"/>
          <p:cNvSpPr/>
          <p:nvPr/>
        </p:nvSpPr>
        <p:spPr>
          <a:xfrm>
            <a:off x="2299951" y="7284919"/>
            <a:ext cx="4384980" cy="2585323"/>
          </a:xfrm>
          <a:prstGeom prst="rect">
            <a:avLst/>
          </a:prstGeom>
        </p:spPr>
        <p:txBody>
          <a:bodyPr wrap="square">
            <a:spAutoFit/>
          </a:bodyPr>
          <a:lstStyle/>
          <a:p>
            <a:pPr algn="ctr" eaLnBrk="0" fontAlgn="base" hangingPunct="0">
              <a:spcBef>
                <a:spcPct val="0"/>
              </a:spcBef>
              <a:spcAft>
                <a:spcPct val="0"/>
              </a:spcAft>
            </a:pPr>
            <a:r>
              <a:rPr lang="tr-TR" altLang="tr-TR" b="1" dirty="0">
                <a:solidFill>
                  <a:prstClr val="black"/>
                </a:solidFill>
                <a:latin typeface="MADE Bruno" panose="02000503000000020004" pitchFamily="50" charset="-94"/>
              </a:rPr>
              <a:t>ŞÖNİM</a:t>
            </a:r>
            <a:endParaRPr lang="tr-TR" altLang="tr-TR" sz="1600" b="1" dirty="0">
              <a:solidFill>
                <a:prstClr val="black"/>
              </a:solidFill>
              <a:latin typeface="MADE Bruno" panose="02000503000000020004" pitchFamily="50" charset="-94"/>
            </a:endParaRPr>
          </a:p>
          <a:p>
            <a:pPr algn="ctr"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(Şiddeti Önleme ve İzleme Merkezi)</a:t>
            </a:r>
          </a:p>
          <a:p>
            <a:pPr algn="just" eaLnBrk="0" fontAlgn="base" hangingPunct="0">
              <a:spcBef>
                <a:spcPct val="0"/>
              </a:spcBef>
              <a:spcAft>
                <a:spcPct val="0"/>
              </a:spcAft>
            </a:pPr>
            <a:endParaRPr lang="tr-TR" altLang="tr-TR" sz="1400" b="1" dirty="0">
              <a:solidFill>
                <a:prstClr val="black">
                  <a:lumMod val="95000"/>
                  <a:lumOff val="5000"/>
                </a:prstClr>
              </a:solidFill>
              <a:latin typeface="Arial" panose="020B0604020202020204" pitchFamily="34" charset="0"/>
            </a:endParaRPr>
          </a:p>
          <a:p>
            <a:pPr algn="ctr"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ALO 183 Sosyal Hizmet Destek Hattı</a:t>
            </a:r>
          </a:p>
          <a:p>
            <a:pPr algn="just"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   </a:t>
            </a:r>
          </a:p>
          <a:p>
            <a:pPr algn="just" eaLnBrk="0" fontAlgn="base" hangingPunct="0">
              <a:spcBef>
                <a:spcPct val="0"/>
              </a:spcBef>
              <a:spcAft>
                <a:spcPct val="0"/>
              </a:spcAft>
            </a:pPr>
            <a:r>
              <a:rPr lang="tr-TR" altLang="tr-TR" sz="1400" b="1" dirty="0">
                <a:solidFill>
                  <a:prstClr val="black">
                    <a:lumMod val="95000"/>
                    <a:lumOff val="5000"/>
                  </a:prstClr>
                </a:solidFill>
                <a:latin typeface="Arial" panose="020B0604020202020204" pitchFamily="34" charset="0"/>
              </a:rPr>
              <a:t> </a:t>
            </a:r>
            <a:r>
              <a:rPr lang="tr-TR" altLang="tr-TR" sz="1400" b="1" dirty="0" smtClean="0">
                <a:solidFill>
                  <a:prstClr val="black">
                    <a:lumMod val="95000"/>
                    <a:lumOff val="5000"/>
                  </a:prstClr>
                </a:solidFill>
                <a:latin typeface="Arial" panose="020B0604020202020204" pitchFamily="34" charset="0"/>
              </a:rPr>
              <a:t>                                                         Mersin ŞÖNİM</a:t>
            </a:r>
            <a:endParaRPr lang="tr-TR" altLang="tr-TR" sz="1400" b="1" dirty="0">
              <a:solidFill>
                <a:prstClr val="black">
                  <a:lumMod val="95000"/>
                  <a:lumOff val="5000"/>
                </a:prstClr>
              </a:solidFill>
              <a:latin typeface="Arial" panose="020B0604020202020204" pitchFamily="34" charset="0"/>
            </a:endParaRPr>
          </a:p>
          <a:p>
            <a:pPr algn="just" eaLnBrk="0" fontAlgn="base" hangingPunct="0">
              <a:spcBef>
                <a:spcPct val="0"/>
              </a:spcBef>
              <a:spcAft>
                <a:spcPct val="0"/>
              </a:spcAft>
            </a:pPr>
            <a:r>
              <a:rPr lang="tr-TR" altLang="tr-TR" sz="1400" b="1" dirty="0" smtClean="0">
                <a:solidFill>
                  <a:prstClr val="black">
                    <a:lumMod val="95000"/>
                    <a:lumOff val="5000"/>
                  </a:prstClr>
                </a:solidFill>
                <a:latin typeface="Arial" panose="020B0604020202020204" pitchFamily="34" charset="0"/>
              </a:rPr>
              <a:t>                            Gazi </a:t>
            </a:r>
            <a:r>
              <a:rPr lang="tr-TR" altLang="tr-TR" sz="1400" b="1" dirty="0">
                <a:solidFill>
                  <a:prstClr val="black">
                    <a:lumMod val="95000"/>
                    <a:lumOff val="5000"/>
                  </a:prstClr>
                </a:solidFill>
                <a:latin typeface="Arial" panose="020B0604020202020204" pitchFamily="34" charset="0"/>
              </a:rPr>
              <a:t>Mahallesi 1323 Sokak. No:5   </a:t>
            </a:r>
          </a:p>
          <a:p>
            <a:pPr algn="just" eaLnBrk="0" fontAlgn="base" hangingPunct="0">
              <a:spcBef>
                <a:spcPct val="0"/>
              </a:spcBef>
              <a:spcAft>
                <a:spcPct val="0"/>
              </a:spcAft>
            </a:pPr>
            <a:r>
              <a:rPr lang="tr-TR" altLang="tr-TR" sz="1400" b="1" dirty="0" smtClean="0">
                <a:solidFill>
                  <a:prstClr val="black">
                    <a:lumMod val="95000"/>
                    <a:lumOff val="5000"/>
                  </a:prstClr>
                </a:solidFill>
                <a:latin typeface="Arial" panose="020B0604020202020204" pitchFamily="34" charset="0"/>
              </a:rPr>
              <a:t>                                                    Yenişehir</a:t>
            </a:r>
            <a:r>
              <a:rPr lang="tr-TR" altLang="tr-TR" sz="1400" b="1" dirty="0">
                <a:solidFill>
                  <a:prstClr val="black">
                    <a:lumMod val="95000"/>
                    <a:lumOff val="5000"/>
                  </a:prstClr>
                </a:solidFill>
                <a:latin typeface="Arial" panose="020B0604020202020204" pitchFamily="34" charset="0"/>
              </a:rPr>
              <a:t>/ MERSİN</a:t>
            </a:r>
          </a:p>
          <a:p>
            <a:pPr algn="just" eaLnBrk="0" fontAlgn="base" hangingPunct="0">
              <a:spcBef>
                <a:spcPct val="0"/>
              </a:spcBef>
              <a:spcAft>
                <a:spcPct val="0"/>
              </a:spcAft>
            </a:pPr>
            <a:endParaRPr lang="tr-TR" altLang="tr-TR" sz="1400" b="1" dirty="0">
              <a:solidFill>
                <a:prstClr val="black">
                  <a:lumMod val="95000"/>
                  <a:lumOff val="5000"/>
                </a:prstClr>
              </a:solidFill>
              <a:latin typeface="Arial" panose="020B0604020202020204" pitchFamily="34" charset="0"/>
            </a:endParaRPr>
          </a:p>
          <a:p>
            <a:pPr algn="just" eaLnBrk="0" fontAlgn="base" hangingPunct="0">
              <a:spcBef>
                <a:spcPct val="0"/>
              </a:spcBef>
              <a:spcAft>
                <a:spcPct val="0"/>
              </a:spcAft>
            </a:pPr>
            <a:r>
              <a:rPr lang="tr-TR" altLang="tr-TR" sz="1600" b="1" dirty="0">
                <a:solidFill>
                  <a:prstClr val="black">
                    <a:lumMod val="95000"/>
                    <a:lumOff val="5000"/>
                  </a:prstClr>
                </a:solidFill>
                <a:latin typeface="Arial" panose="020B0604020202020204" pitchFamily="34" charset="0"/>
              </a:rPr>
              <a:t>                            		0(324)3286635                           			</a:t>
            </a:r>
            <a:r>
              <a:rPr lang="tr-TR" altLang="tr-TR" sz="1600" b="1" dirty="0" smtClean="0">
                <a:solidFill>
                  <a:prstClr val="black">
                    <a:lumMod val="95000"/>
                    <a:lumOff val="5000"/>
                  </a:prstClr>
                </a:solidFill>
                <a:latin typeface="Arial" panose="020B0604020202020204" pitchFamily="34" charset="0"/>
              </a:rPr>
              <a:t>0(324)3271840 </a:t>
            </a:r>
            <a:endParaRPr lang="tr-TR" altLang="tr-TR" sz="1600" b="1" dirty="0">
              <a:solidFill>
                <a:prstClr val="black">
                  <a:lumMod val="95000"/>
                  <a:lumOff val="5000"/>
                </a:prstClr>
              </a:solidFill>
              <a:latin typeface="Arial" panose="020B0604020202020204" pitchFamily="34" charset="0"/>
            </a:endParaRPr>
          </a:p>
        </p:txBody>
      </p:sp>
      <p:pic>
        <p:nvPicPr>
          <p:cNvPr id="14" name="Resim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5962" y="7838176"/>
            <a:ext cx="1456012" cy="1393259"/>
          </a:xfrm>
          <a:prstGeom prst="rect">
            <a:avLst/>
          </a:prstGeom>
        </p:spPr>
      </p:pic>
      <p:sp>
        <p:nvSpPr>
          <p:cNvPr id="15" name="Dikdörtgen 14"/>
          <p:cNvSpPr/>
          <p:nvPr/>
        </p:nvSpPr>
        <p:spPr>
          <a:xfrm>
            <a:off x="172015" y="1002781"/>
            <a:ext cx="6608238" cy="1015663"/>
          </a:xfrm>
          <a:prstGeom prst="rect">
            <a:avLst/>
          </a:prstGeom>
        </p:spPr>
        <p:txBody>
          <a:bodyPr wrap="square">
            <a:spAutoFit/>
          </a:bodyPr>
          <a:lstStyle/>
          <a:p>
            <a:pPr algn="just" eaLnBrk="0" fontAlgn="base" hangingPunct="0">
              <a:spcBef>
                <a:spcPct val="0"/>
              </a:spcBef>
              <a:spcAft>
                <a:spcPct val="0"/>
              </a:spcAft>
            </a:pPr>
            <a:r>
              <a:rPr lang="tr-TR" altLang="tr-TR" sz="1600" b="1" dirty="0">
                <a:solidFill>
                  <a:srgbClr val="FF0000"/>
                </a:solidFill>
                <a:latin typeface="Arial" panose="020B0604020202020204" pitchFamily="34" charset="0"/>
              </a:rPr>
              <a:t>          </a:t>
            </a:r>
            <a:r>
              <a:rPr lang="tr-TR" altLang="tr-TR" sz="2000" b="1" i="1" dirty="0">
                <a:solidFill>
                  <a:srgbClr val="E62687"/>
                </a:solidFill>
                <a:latin typeface="Times New Roman" panose="02020603050405020304" pitchFamily="18" charset="0"/>
                <a:cs typeface="Times New Roman" panose="02020603050405020304" pitchFamily="18" charset="0"/>
              </a:rPr>
              <a:t>Kadınlara Yönelik Şiddet; İnsan Haklarının İhlalidir, Cinsiyet Eşitsizliğine Dayanır, Bir Halk Sağlığı Sorunudur ve Sürdürülebilir Kalkınmaya Engel Olur.</a:t>
            </a:r>
          </a:p>
        </p:txBody>
      </p:sp>
    </p:spTree>
    <p:extLst>
      <p:ext uri="{BB962C8B-B14F-4D97-AF65-F5344CB8AC3E}">
        <p14:creationId xmlns:p14="http://schemas.microsoft.com/office/powerpoint/2010/main" val="34420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8000">
              <a:schemeClr val="accent1">
                <a:lumMod val="5000"/>
                <a:lumOff val="95000"/>
              </a:schemeClr>
            </a:gs>
            <a:gs pos="2000">
              <a:srgbClr val="FF43B6"/>
            </a:gs>
          </a:gsLst>
          <a:lin ang="5400000" scaled="1"/>
        </a:gradFill>
        <a:effectLst/>
      </p:bgPr>
    </p:bg>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0" y="2403809"/>
            <a:ext cx="3014049" cy="5774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eaLnBrk="0" fontAlgn="base" hangingPunct="0">
              <a:spcBef>
                <a:spcPct val="0"/>
              </a:spcBef>
              <a:spcAft>
                <a:spcPts val="700"/>
              </a:spcAft>
            </a:pPr>
            <a:endParaRPr lang="tr-TR" altLang="tr-TR" sz="1100" b="1" dirty="0">
              <a:solidFill>
                <a:schemeClr val="tx1">
                  <a:lumMod val="95000"/>
                  <a:lumOff val="5000"/>
                </a:schemeClr>
              </a:solidFill>
              <a:latin typeface="Arial" panose="020B0604020202020204" pitchFamily="34" charset="0"/>
            </a:endParaRPr>
          </a:p>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   FİZİKSEL ŞİDDET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Öldürme ve bedensel bütünlüğe, sağlığa saldırı oluşturan etkili eylemlerdir.</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Yumruk, tokat, tekme atma.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Kol bükme, boğaz sıkma, saç çekme, iple bağlama, sağlıksız koşullarda oturmaya zorlama, sağlık hizmetlerinden yararlanmayı önleme gibi çok geniş bir kapsama alanı vardır. </a:t>
            </a:r>
          </a:p>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 CİNSEL ŞİDDET</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Kadına istemi dışında yöneltilen her türlü cinsel amaçlı söz veya eylem olarak tanımlanabilir. </a:t>
            </a:r>
          </a:p>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SOSYAL ŞİDDET</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Kadının sosyal hayatta var olmasını engellemek suretiyle ortaya çıkmaktadır.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Kadınların, her türlü sosyal hak ve etkinliklerden yoksun bırakılmasıdır. </a:t>
            </a:r>
          </a:p>
          <a:p>
            <a:pPr algn="just" eaLnBrk="0" fontAlgn="base" hangingPunct="0">
              <a:spcBef>
                <a:spcPct val="0"/>
              </a:spcBef>
              <a:spcAft>
                <a:spcPts val="700"/>
              </a:spcAft>
            </a:pPr>
            <a:endParaRPr lang="tr-TR" altLang="tr-TR" sz="1200" b="1" dirty="0">
              <a:solidFill>
                <a:schemeClr val="tx1">
                  <a:lumMod val="95000"/>
                  <a:lumOff val="5000"/>
                </a:schemeClr>
              </a:solidFill>
              <a:latin typeface="Arial" panose="020B0604020202020204" pitchFamily="34" charset="0"/>
            </a:endParaRPr>
          </a:p>
          <a:p>
            <a:pPr marL="171450" indent="-171450" algn="just" eaLnBrk="0" fontAlgn="base" hangingPunct="0">
              <a:spcBef>
                <a:spcPct val="0"/>
              </a:spcBef>
              <a:spcAft>
                <a:spcPts val="700"/>
              </a:spcAft>
              <a:buSzPts val="1000"/>
              <a:buFont typeface="Wingdings" panose="05000000000000000000" pitchFamily="2" charset="2"/>
              <a:buChar char="Ø"/>
            </a:pPr>
            <a:endParaRPr lang="tr-TR" altLang="tr-TR" sz="3200" b="1" dirty="0">
              <a:solidFill>
                <a:schemeClr val="tx1">
                  <a:lumMod val="95000"/>
                  <a:lumOff val="5000"/>
                </a:schemeClr>
              </a:solidFill>
              <a:latin typeface="Arial" panose="020B0604020202020204" pitchFamily="34" charset="0"/>
            </a:endParaRPr>
          </a:p>
        </p:txBody>
      </p:sp>
      <p:sp>
        <p:nvSpPr>
          <p:cNvPr id="11" name="Text Box 3"/>
          <p:cNvSpPr txBox="1">
            <a:spLocks noChangeArrowheads="1"/>
          </p:cNvSpPr>
          <p:nvPr/>
        </p:nvSpPr>
        <p:spPr bwMode="auto">
          <a:xfrm>
            <a:off x="1340397" y="15083"/>
            <a:ext cx="5441955" cy="1017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just" eaLnBrk="0" fontAlgn="base" hangingPunct="0">
              <a:spcBef>
                <a:spcPct val="0"/>
              </a:spcBef>
              <a:spcAft>
                <a:spcPct val="0"/>
              </a:spcAft>
            </a:pPr>
            <a:r>
              <a:rPr lang="tr-TR" altLang="tr-TR" sz="1400" b="1" i="1" spc="300" dirty="0">
                <a:solidFill>
                  <a:srgbClr val="FF0000"/>
                </a:solidFill>
                <a:latin typeface="MADE Bruno" panose="02000503000000020004" pitchFamily="50" charset="-94"/>
              </a:rPr>
              <a:t>Cinsiyet eşitliği</a:t>
            </a:r>
            <a:r>
              <a:rPr lang="tr-TR" altLang="tr-TR" i="1" dirty="0">
                <a:solidFill>
                  <a:srgbClr val="FF0000"/>
                </a:solidFill>
                <a:latin typeface="Arial" panose="020B0604020202020204" pitchFamily="34" charset="0"/>
              </a:rPr>
              <a:t>;</a:t>
            </a:r>
            <a:r>
              <a:rPr lang="tr-TR" altLang="tr-TR" i="1" dirty="0">
                <a:solidFill>
                  <a:srgbClr val="3A3A34"/>
                </a:solidFill>
                <a:latin typeface="Arial" panose="020B0604020202020204" pitchFamily="34" charset="0"/>
              </a:rPr>
              <a:t> </a:t>
            </a:r>
            <a:r>
              <a:rPr lang="tr-TR" altLang="tr-TR" sz="1600" dirty="0">
                <a:solidFill>
                  <a:srgbClr val="3A3A34"/>
                </a:solidFill>
                <a:latin typeface="Arial" panose="020B0604020202020204" pitchFamily="34" charset="0"/>
              </a:rPr>
              <a:t>cinsiyete bakılmaksızın kadınların güçlendirilmesini, ayrımcılık yapılmamasını ve eşit haklarını kapsayan dönüştürücü çağrışımlara sahip olmasını belirtir.</a:t>
            </a:r>
            <a:endParaRPr lang="tr-TR" altLang="tr-TR" dirty="0">
              <a:solidFill>
                <a:prstClr val="black"/>
              </a:solidFill>
              <a:latin typeface="Arial" panose="020B0604020202020204" pitchFamily="34" charset="0"/>
            </a:endParaRPr>
          </a:p>
        </p:txBody>
      </p:sp>
      <p:sp>
        <p:nvSpPr>
          <p:cNvPr id="12" name="Text Box 4"/>
          <p:cNvSpPr txBox="1">
            <a:spLocks noChangeArrowheads="1"/>
          </p:cNvSpPr>
          <p:nvPr/>
        </p:nvSpPr>
        <p:spPr bwMode="auto">
          <a:xfrm>
            <a:off x="3184752" y="871005"/>
            <a:ext cx="3603724" cy="5104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DUYGUSAL/PSİKOLOJİK ŞİDDET</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Tehdit, hakaret, özgürlükten yoksun bırakma, eve ya da odaya kilitleme, dışarıya çıkmasına izin vermeme, başkaları yanında küçük düşürme, başka kadınlarla kıyaslama gibi örnekler verebiliriz. Tehdidin suç oluşturması için sonuç alınması ya da zarar vermesi zorunlu değil mağdurda etkili olması yeterlidir. </a:t>
            </a:r>
            <a:endParaRPr lang="tr-TR" altLang="tr-TR" sz="1200" b="1" dirty="0">
              <a:solidFill>
                <a:schemeClr val="tx1">
                  <a:lumMod val="95000"/>
                  <a:lumOff val="5000"/>
                </a:schemeClr>
              </a:solidFill>
              <a:latin typeface="MADE Bruno" panose="02000503000000020004" pitchFamily="50" charset="-94"/>
            </a:endParaRPr>
          </a:p>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EKONOMİK ŞİDDET</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Kadının mallarını ya da gelirlerini elinden almak,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Para vermemek/ kısıtlı para vermek,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Ailenin ekonomik birikimine ilişkin bilgi vermemek, </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  Kadının düşüncesini almadan karar vermek,</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Çalışmasına izin vermemek, istemediği işte zorla çalıştırmak, iş hayatını sürdürmesine engel olacak kısıtlamalar getirmek,</a:t>
            </a:r>
          </a:p>
          <a:p>
            <a:pPr marL="171450" indent="-171450" algn="just" eaLnBrk="0" fontAlgn="base" hangingPunct="0">
              <a:spcBef>
                <a:spcPct val="0"/>
              </a:spcBef>
              <a:spcAft>
                <a:spcPts val="700"/>
              </a:spcAft>
              <a:buSzPts val="1000"/>
              <a:buFont typeface="Wingdings" panose="05000000000000000000" pitchFamily="2" charset="2"/>
              <a:buChar char="Ø"/>
            </a:pPr>
            <a:r>
              <a:rPr lang="tr-TR" altLang="tr-TR" sz="1200" b="1" dirty="0">
                <a:solidFill>
                  <a:schemeClr val="tx1">
                    <a:lumMod val="95000"/>
                    <a:lumOff val="5000"/>
                  </a:schemeClr>
                </a:solidFill>
                <a:latin typeface="Arial" panose="020B0604020202020204" pitchFamily="34" charset="0"/>
              </a:rPr>
              <a:t>Kişisel zevk ya da beğenisi doğrultusunda gereksinimlerini karşılayacak parayı vermemek ya da belirli çıkarlar doğrultusunda vermek. </a:t>
            </a:r>
            <a:endParaRPr lang="tr-TR" altLang="tr-TR" sz="3200" b="1" dirty="0">
              <a:solidFill>
                <a:schemeClr val="tx1">
                  <a:lumMod val="95000"/>
                  <a:lumOff val="5000"/>
                </a:schemeClr>
              </a:solidFill>
              <a:latin typeface="Arial" panose="020B0604020202020204" pitchFamily="34" charset="0"/>
            </a:endParaRPr>
          </a:p>
        </p:txBody>
      </p:sp>
      <p:sp>
        <p:nvSpPr>
          <p:cNvPr id="13" name="Text Box 5"/>
          <p:cNvSpPr txBox="1">
            <a:spLocks noChangeArrowheads="1"/>
          </p:cNvSpPr>
          <p:nvPr/>
        </p:nvSpPr>
        <p:spPr bwMode="auto">
          <a:xfrm>
            <a:off x="5446713" y="4851400"/>
            <a:ext cx="2414587" cy="665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eaLnBrk="0" fontAlgn="base" hangingPunct="0">
              <a:spcBef>
                <a:spcPct val="0"/>
              </a:spcBef>
              <a:spcAft>
                <a:spcPct val="0"/>
              </a:spcAft>
            </a:pPr>
            <a:endParaRPr lang="tr-TR" altLang="tr-TR">
              <a:solidFill>
                <a:prstClr val="black"/>
              </a:solidFill>
              <a:latin typeface="Arial" panose="020B0604020202020204" pitchFamily="34" charset="0"/>
            </a:endParaRPr>
          </a:p>
        </p:txBody>
      </p:sp>
      <p:sp>
        <p:nvSpPr>
          <p:cNvPr id="15" name="Text Box 11"/>
          <p:cNvSpPr txBox="1">
            <a:spLocks noChangeArrowheads="1"/>
          </p:cNvSpPr>
          <p:nvPr/>
        </p:nvSpPr>
        <p:spPr bwMode="auto">
          <a:xfrm>
            <a:off x="3178629" y="5823857"/>
            <a:ext cx="3679371" cy="23546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KİMLER ŞİDDET UYGULAR?</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Herkes şiddet uygulayabilir.</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Şiddet failinin hasta /bağımlı olması gerekli değildir.</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Eğitim durumu etkili değildir. </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Aile içi şiddet failleri genellikle dışarıda şiddet sergilemezler. </a:t>
            </a:r>
          </a:p>
          <a:p>
            <a:pPr algn="just" eaLnBrk="0" fontAlgn="base" hangingPunct="0">
              <a:spcBef>
                <a:spcPct val="0"/>
              </a:spcBef>
              <a:spcAft>
                <a:spcPts val="700"/>
              </a:spcAft>
              <a:buSzPts val="1000"/>
              <a:buFont typeface="Symbol" panose="05050102010706020507" pitchFamily="18" charset="2"/>
              <a:buChar char="Þ"/>
            </a:pPr>
            <a:r>
              <a:rPr lang="tr-TR" altLang="tr-TR" sz="1200" b="1" dirty="0">
                <a:solidFill>
                  <a:srgbClr val="44546A">
                    <a:lumMod val="50000"/>
                  </a:srgbClr>
                </a:solidFill>
                <a:latin typeface="Arial" panose="020B0604020202020204" pitchFamily="34" charset="0"/>
              </a:rPr>
              <a:t>Aile içi şiddet sadece öfke ya da tartışma ile açıklanamaz.  Karşı tarafı kontrol etme ve karşı taraf üzerinde hakimiyet kurmak asıl amaçtır.</a:t>
            </a:r>
          </a:p>
          <a:p>
            <a:pPr algn="ctr" eaLnBrk="0" fontAlgn="base" hangingPunct="0">
              <a:spcBef>
                <a:spcPct val="0"/>
              </a:spcBef>
              <a:spcAft>
                <a:spcPts val="700"/>
              </a:spcAft>
            </a:pPr>
            <a:endParaRPr lang="tr-TR" altLang="tr-TR" sz="1200" b="1" dirty="0">
              <a:solidFill>
                <a:srgbClr val="FF0000"/>
              </a:solidFill>
              <a:latin typeface="Arial" panose="020B0604020202020204" pitchFamily="34" charset="0"/>
            </a:endParaRPr>
          </a:p>
        </p:txBody>
      </p:sp>
      <p:sp>
        <p:nvSpPr>
          <p:cNvPr id="16" name="AutoShape 12"/>
          <p:cNvSpPr>
            <a:spLocks noChangeArrowheads="1"/>
          </p:cNvSpPr>
          <p:nvPr/>
        </p:nvSpPr>
        <p:spPr bwMode="auto">
          <a:xfrm>
            <a:off x="19280" y="8844852"/>
            <a:ext cx="2368979" cy="1056409"/>
          </a:xfrm>
          <a:prstGeom prst="roundRect">
            <a:avLst>
              <a:gd name="adj" fmla="val 16667"/>
            </a:avLst>
          </a:prstGeom>
          <a:solidFill>
            <a:srgbClr val="FF43B6"/>
          </a:solid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algn="just" eaLnBrk="0" fontAlgn="base" hangingPunct="0">
              <a:spcBef>
                <a:spcPct val="0"/>
              </a:spcBef>
              <a:spcAft>
                <a:spcPct val="0"/>
              </a:spcAft>
            </a:pPr>
            <a:r>
              <a:rPr lang="tr-TR" altLang="tr-TR" sz="1200" b="1" dirty="0">
                <a:solidFill>
                  <a:srgbClr val="F9D6EF"/>
                </a:solidFill>
                <a:latin typeface="Arial" panose="020B0604020202020204" pitchFamily="34" charset="0"/>
              </a:rPr>
              <a:t>Şiddete uğruyorsan veya uğrama tehlikesi  varsa, çocukların ve aile bireylerinle korunma hakkına sahipsin.</a:t>
            </a:r>
            <a:endParaRPr lang="tr-TR" altLang="tr-TR" sz="2800" b="1" dirty="0">
              <a:solidFill>
                <a:srgbClr val="F9D6EF"/>
              </a:solidFill>
              <a:latin typeface="Arial" panose="020B0604020202020204" pitchFamily="34" charset="0"/>
            </a:endParaRPr>
          </a:p>
        </p:txBody>
      </p:sp>
      <p:sp>
        <p:nvSpPr>
          <p:cNvPr id="17" name="AutoShape 13"/>
          <p:cNvSpPr>
            <a:spLocks noChangeArrowheads="1"/>
          </p:cNvSpPr>
          <p:nvPr/>
        </p:nvSpPr>
        <p:spPr bwMode="auto">
          <a:xfrm>
            <a:off x="2352494" y="8844851"/>
            <a:ext cx="2202229" cy="1056409"/>
          </a:xfrm>
          <a:prstGeom prst="roundRect">
            <a:avLst>
              <a:gd name="adj" fmla="val 16667"/>
            </a:avLst>
          </a:prstGeom>
          <a:solidFill>
            <a:srgbClr val="FF43B6"/>
          </a:solid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algn="just" eaLnBrk="0" fontAlgn="base" hangingPunct="0">
              <a:spcBef>
                <a:spcPct val="0"/>
              </a:spcBef>
              <a:spcAft>
                <a:spcPct val="0"/>
              </a:spcAft>
            </a:pPr>
            <a:r>
              <a:rPr lang="tr-TR" altLang="tr-TR" sz="1200" b="1" dirty="0">
                <a:solidFill>
                  <a:srgbClr val="F9D6EF"/>
                </a:solidFill>
                <a:latin typeface="Arial" panose="020B0604020202020204" pitchFamily="34" charset="0"/>
              </a:rPr>
              <a:t>Oğlumu, şimdi ve gelecekte şiddet uygulamayan bir birey olarak yetiştiriyorum.</a:t>
            </a:r>
            <a:endParaRPr lang="tr-TR" altLang="tr-TR" sz="2800" b="1" dirty="0">
              <a:solidFill>
                <a:srgbClr val="F9D6EF"/>
              </a:solidFill>
              <a:latin typeface="Arial" panose="020B0604020202020204" pitchFamily="34" charset="0"/>
            </a:endParaRPr>
          </a:p>
        </p:txBody>
      </p:sp>
      <p:sp>
        <p:nvSpPr>
          <p:cNvPr id="18" name="AutoShape 14"/>
          <p:cNvSpPr>
            <a:spLocks noChangeArrowheads="1"/>
          </p:cNvSpPr>
          <p:nvPr/>
        </p:nvSpPr>
        <p:spPr bwMode="auto">
          <a:xfrm>
            <a:off x="4554723" y="8807314"/>
            <a:ext cx="2227630" cy="1093946"/>
          </a:xfrm>
          <a:prstGeom prst="roundRect">
            <a:avLst>
              <a:gd name="adj" fmla="val 16667"/>
            </a:avLst>
          </a:prstGeom>
          <a:solidFill>
            <a:srgbClr val="FF43B6"/>
          </a:solid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algn="just" eaLnBrk="0" fontAlgn="base" hangingPunct="0">
              <a:spcBef>
                <a:spcPct val="0"/>
              </a:spcBef>
              <a:spcAft>
                <a:spcPct val="0"/>
              </a:spcAft>
            </a:pPr>
            <a:r>
              <a:rPr lang="tr-TR" altLang="tr-TR" sz="1200" b="1" dirty="0">
                <a:solidFill>
                  <a:srgbClr val="F9D6EF"/>
                </a:solidFill>
                <a:latin typeface="Arial" panose="020B0604020202020204" pitchFamily="34" charset="0"/>
              </a:rPr>
              <a:t>Kızım şiddete uğrarsa ya da şiddet tehlikesi      yaşarsa, korkmadan ve susmadan                     bunu bildirmesi gerektiğini öğretiyorum.</a:t>
            </a:r>
            <a:endParaRPr lang="tr-TR" altLang="tr-TR" sz="2800" dirty="0">
              <a:solidFill>
                <a:srgbClr val="F9D6EF"/>
              </a:solidFill>
              <a:latin typeface="Arial" panose="020B0604020202020204" pitchFamily="34" charset="0"/>
            </a:endParaRPr>
          </a:p>
        </p:txBody>
      </p:sp>
      <p:sp>
        <p:nvSpPr>
          <p:cNvPr id="19" name="Dikdörtgen 18"/>
          <p:cNvSpPr/>
          <p:nvPr/>
        </p:nvSpPr>
        <p:spPr>
          <a:xfrm>
            <a:off x="51949" y="871006"/>
            <a:ext cx="4263212" cy="1833835"/>
          </a:xfrm>
          <a:prstGeom prst="rect">
            <a:avLst/>
          </a:prstGeom>
        </p:spPr>
        <p:txBody>
          <a:bodyPr wrap="square">
            <a:spAutoFit/>
          </a:bodyPr>
          <a:lstStyle/>
          <a:p>
            <a:pPr algn="just" eaLnBrk="0" fontAlgn="base" hangingPunct="0">
              <a:spcBef>
                <a:spcPct val="0"/>
              </a:spcBef>
              <a:spcAft>
                <a:spcPts val="700"/>
              </a:spcAft>
            </a:pPr>
            <a:r>
              <a:rPr lang="tr-TR" altLang="tr-TR" sz="1400" dirty="0">
                <a:solidFill>
                  <a:srgbClr val="FF0000"/>
                </a:solidFill>
                <a:latin typeface="MADE Bruno" panose="02000503000000020004" pitchFamily="50" charset="-94"/>
              </a:rPr>
              <a:t>Şiddet</a:t>
            </a:r>
            <a:r>
              <a:rPr lang="tr-TR" altLang="tr-TR" sz="1400" dirty="0">
                <a:solidFill>
                  <a:srgbClr val="C00000"/>
                </a:solidFill>
                <a:latin typeface="MADE Bruno" panose="02000503000000020004" pitchFamily="50" charset="-94"/>
              </a:rPr>
              <a:t>;</a:t>
            </a:r>
          </a:p>
          <a:p>
            <a:pPr algn="just" eaLnBrk="0" fontAlgn="base" hangingPunct="0">
              <a:spcBef>
                <a:spcPct val="0"/>
              </a:spcBef>
              <a:spcAft>
                <a:spcPts val="700"/>
              </a:spcAft>
            </a:pPr>
            <a:r>
              <a:rPr lang="tr-TR" altLang="tr-TR" sz="1400" dirty="0">
                <a:solidFill>
                  <a:prstClr val="black"/>
                </a:solidFill>
                <a:latin typeface="Arial" panose="020B0604020202020204" pitchFamily="34" charset="0"/>
              </a:rPr>
              <a:t>•</a:t>
            </a:r>
            <a:r>
              <a:rPr lang="tr-TR" altLang="tr-TR" sz="1400" b="1" dirty="0">
                <a:solidFill>
                  <a:prstClr val="black"/>
                </a:solidFill>
                <a:latin typeface="Times New Roman" panose="02020603050405020304" pitchFamily="18" charset="0"/>
                <a:cs typeface="Times New Roman" panose="02020603050405020304" pitchFamily="18" charset="0"/>
              </a:rPr>
              <a:t>Fiziksel</a:t>
            </a:r>
          </a:p>
          <a:p>
            <a:pPr algn="just" eaLnBrk="0" fontAlgn="base" hangingPunct="0">
              <a:spcBef>
                <a:spcPct val="0"/>
              </a:spcBef>
              <a:spcAft>
                <a:spcPts val="700"/>
              </a:spcAft>
            </a:pPr>
            <a:r>
              <a:rPr lang="tr-TR" altLang="tr-TR" sz="1400" b="1" dirty="0">
                <a:solidFill>
                  <a:prstClr val="black"/>
                </a:solidFill>
                <a:latin typeface="Times New Roman" panose="02020603050405020304" pitchFamily="18" charset="0"/>
                <a:cs typeface="Times New Roman" panose="02020603050405020304" pitchFamily="18" charset="0"/>
              </a:rPr>
              <a:t>•Cinsel</a:t>
            </a:r>
          </a:p>
          <a:p>
            <a:pPr algn="just" eaLnBrk="0" fontAlgn="base" hangingPunct="0">
              <a:spcBef>
                <a:spcPct val="0"/>
              </a:spcBef>
              <a:spcAft>
                <a:spcPts val="700"/>
              </a:spcAft>
            </a:pPr>
            <a:r>
              <a:rPr lang="tr-TR" altLang="tr-TR" sz="1400" b="1" dirty="0">
                <a:solidFill>
                  <a:prstClr val="black"/>
                </a:solidFill>
                <a:latin typeface="Times New Roman" panose="02020603050405020304" pitchFamily="18" charset="0"/>
                <a:cs typeface="Times New Roman" panose="02020603050405020304" pitchFamily="18" charset="0"/>
              </a:rPr>
              <a:t>•Duygusal ya da psikolojik</a:t>
            </a:r>
          </a:p>
          <a:p>
            <a:pPr algn="just" eaLnBrk="0" fontAlgn="base" hangingPunct="0">
              <a:spcBef>
                <a:spcPct val="0"/>
              </a:spcBef>
              <a:spcAft>
                <a:spcPts val="700"/>
              </a:spcAft>
            </a:pPr>
            <a:r>
              <a:rPr lang="tr-TR" altLang="tr-TR" sz="1400" b="1" dirty="0">
                <a:solidFill>
                  <a:prstClr val="black"/>
                </a:solidFill>
                <a:latin typeface="Times New Roman" panose="02020603050405020304" pitchFamily="18" charset="0"/>
                <a:cs typeface="Times New Roman" panose="02020603050405020304" pitchFamily="18" charset="0"/>
              </a:rPr>
              <a:t>•Ekonomik</a:t>
            </a:r>
          </a:p>
          <a:p>
            <a:pPr algn="just" eaLnBrk="0" fontAlgn="base" hangingPunct="0">
              <a:spcBef>
                <a:spcPct val="0"/>
              </a:spcBef>
              <a:spcAft>
                <a:spcPts val="700"/>
              </a:spcAft>
            </a:pPr>
            <a:r>
              <a:rPr lang="tr-TR" altLang="tr-TR" sz="1400" b="1" dirty="0">
                <a:solidFill>
                  <a:prstClr val="black"/>
                </a:solidFill>
                <a:latin typeface="Times New Roman" panose="02020603050405020304" pitchFamily="18" charset="0"/>
                <a:cs typeface="Times New Roman" panose="02020603050405020304" pitchFamily="18" charset="0"/>
              </a:rPr>
              <a:t>•Sosyal olarak sınıflandırılabilir.</a:t>
            </a:r>
          </a:p>
        </p:txBody>
      </p:sp>
      <p:sp>
        <p:nvSpPr>
          <p:cNvPr id="20" name="Dikdörtgen 19"/>
          <p:cNvSpPr/>
          <p:nvPr/>
        </p:nvSpPr>
        <p:spPr>
          <a:xfrm>
            <a:off x="51949" y="7859523"/>
            <a:ext cx="6874649" cy="1420902"/>
          </a:xfrm>
          <a:prstGeom prst="rect">
            <a:avLst/>
          </a:prstGeom>
        </p:spPr>
        <p:txBody>
          <a:bodyPr wrap="square">
            <a:spAutoFit/>
          </a:bodyPr>
          <a:lstStyle/>
          <a:p>
            <a:pPr eaLnBrk="0" fontAlgn="base" hangingPunct="0">
              <a:spcBef>
                <a:spcPct val="0"/>
              </a:spcBef>
              <a:spcAft>
                <a:spcPts val="700"/>
              </a:spcAft>
            </a:pPr>
            <a:r>
              <a:rPr lang="tr-TR" altLang="tr-TR" sz="1200" b="1" dirty="0">
                <a:solidFill>
                  <a:srgbClr val="FF0000"/>
                </a:solidFill>
                <a:latin typeface="MADE Bruno" panose="02000503000000020004" pitchFamily="50" charset="-94"/>
              </a:rPr>
              <a:t>MAĞDUR KİMDİR?</a:t>
            </a:r>
          </a:p>
          <a:p>
            <a:pPr algn="just" eaLnBrk="0" fontAlgn="base" hangingPunct="0">
              <a:spcBef>
                <a:spcPct val="0"/>
              </a:spcBef>
              <a:spcAft>
                <a:spcPts val="700"/>
              </a:spcAft>
            </a:pPr>
            <a:r>
              <a:rPr lang="tr-TR" altLang="tr-TR" sz="1200" b="1" i="1" dirty="0">
                <a:solidFill>
                  <a:schemeClr val="tx1">
                    <a:lumMod val="95000"/>
                    <a:lumOff val="5000"/>
                  </a:schemeClr>
                </a:solidFill>
                <a:latin typeface="Arial" panose="020B0604020202020204" pitchFamily="34" charset="0"/>
              </a:rPr>
              <a:t>Herkes mağdur olabilir: </a:t>
            </a:r>
          </a:p>
          <a:p>
            <a:pPr algn="just" eaLnBrk="0" fontAlgn="base" hangingPunct="0">
              <a:spcBef>
                <a:spcPct val="0"/>
              </a:spcBef>
              <a:spcAft>
                <a:spcPts val="700"/>
              </a:spcAft>
            </a:pPr>
            <a:r>
              <a:rPr lang="tr-TR" altLang="tr-TR" sz="1200" b="1" i="1" dirty="0">
                <a:solidFill>
                  <a:schemeClr val="tx1">
                    <a:lumMod val="95000"/>
                    <a:lumOff val="5000"/>
                  </a:schemeClr>
                </a:solidFill>
                <a:latin typeface="Arial" panose="020B0604020202020204" pitchFamily="34" charset="0"/>
              </a:rPr>
              <a:t>Çalışan/çalışmayan, eğitimli/eğitimsiz, zengin/yoksul,  statüsü düşük/yüksek...</a:t>
            </a:r>
          </a:p>
          <a:p>
            <a:pPr algn="just" eaLnBrk="0" fontAlgn="base" hangingPunct="0">
              <a:spcBef>
                <a:spcPct val="0"/>
              </a:spcBef>
              <a:spcAft>
                <a:spcPts val="700"/>
              </a:spcAft>
            </a:pPr>
            <a:endParaRPr lang="tr-TR" altLang="tr-TR" sz="900" dirty="0">
              <a:solidFill>
                <a:schemeClr val="tx1">
                  <a:lumMod val="95000"/>
                  <a:lumOff val="5000"/>
                </a:schemeClr>
              </a:solidFill>
              <a:latin typeface="Arial" panose="020B0604020202020204" pitchFamily="34" charset="0"/>
            </a:endParaRPr>
          </a:p>
          <a:p>
            <a:pPr eaLnBrk="0" fontAlgn="base" hangingPunct="0">
              <a:spcBef>
                <a:spcPct val="0"/>
              </a:spcBef>
              <a:spcAft>
                <a:spcPct val="0"/>
              </a:spcAft>
            </a:pPr>
            <a:endParaRPr lang="tr-TR" altLang="tr-TR" dirty="0">
              <a:solidFill>
                <a:schemeClr val="tx1">
                  <a:lumMod val="95000"/>
                  <a:lumOff val="5000"/>
                </a:schemeClr>
              </a:solidFill>
              <a:latin typeface="Arial" panose="020B0604020202020204" pitchFamily="34" charset="0"/>
            </a:endParaRPr>
          </a:p>
        </p:txBody>
      </p:sp>
      <p:pic>
        <p:nvPicPr>
          <p:cNvPr id="21" name="Resim 20"/>
          <p:cNvPicPr>
            <a:picLocks noChangeAspect="1"/>
          </p:cNvPicPr>
          <p:nvPr/>
        </p:nvPicPr>
        <p:blipFill>
          <a:blip r:embed="rId2" cstate="print">
            <a:biLevel thresh="75000"/>
            <a:extLst>
              <a:ext uri="{28A0092B-C50C-407E-A947-70E740481C1C}">
                <a14:useLocalDpi xmlns:a14="http://schemas.microsoft.com/office/drawing/2010/main" val="0"/>
              </a:ext>
            </a:extLst>
          </a:blip>
          <a:stretch>
            <a:fillRect/>
          </a:stretch>
        </p:blipFill>
        <p:spPr>
          <a:xfrm>
            <a:off x="438983" y="52443"/>
            <a:ext cx="764786" cy="764786"/>
          </a:xfrm>
          <a:prstGeom prst="rect">
            <a:avLst/>
          </a:prstGeom>
        </p:spPr>
      </p:pic>
    </p:spTree>
    <p:extLst>
      <p:ext uri="{BB962C8B-B14F-4D97-AF65-F5344CB8AC3E}">
        <p14:creationId xmlns:p14="http://schemas.microsoft.com/office/powerpoint/2010/main" val="2644854734"/>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477</Words>
  <Application>Microsoft Office PowerPoint</Application>
  <PresentationFormat>A4 Kağıt (210x297 mm)</PresentationFormat>
  <Paragraphs>55</Paragraphs>
  <Slides>2</Slides>
  <Notes>0</Notes>
  <HiddenSlides>0</HiddenSlides>
  <MMClips>0</MMClips>
  <ScaleCrop>false</ScaleCrop>
  <HeadingPairs>
    <vt:vector size="4" baseType="variant">
      <vt:variant>
        <vt:lpstr>Tema</vt:lpstr>
      </vt:variant>
      <vt:variant>
        <vt:i4>1</vt:i4>
      </vt:variant>
      <vt:variant>
        <vt:lpstr>Slayt Başlıkları</vt:lpstr>
      </vt:variant>
      <vt:variant>
        <vt:i4>2</vt:i4>
      </vt:variant>
    </vt:vector>
  </HeadingPairs>
  <TitlesOfParts>
    <vt:vector size="3" baseType="lpstr">
      <vt:lpstr>Office Teması</vt:lpstr>
      <vt:lpstr>PowerPoint Sunusu</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Orhan SAY</dc:creator>
  <cp:lastModifiedBy>Demet OZCELIK</cp:lastModifiedBy>
  <cp:revision>4</cp:revision>
  <cp:lastPrinted>2020-11-03T12:44:03Z</cp:lastPrinted>
  <dcterms:created xsi:type="dcterms:W3CDTF">2020-11-03T12:39:14Z</dcterms:created>
  <dcterms:modified xsi:type="dcterms:W3CDTF">2020-11-09T11:52:07Z</dcterms:modified>
</cp:coreProperties>
</file>